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4" r:id="rId12"/>
    <p:sldId id="291" r:id="rId13"/>
    <p:sldId id="315" r:id="rId14"/>
    <p:sldId id="268" r:id="rId15"/>
    <p:sldId id="290" r:id="rId16"/>
    <p:sldId id="311" r:id="rId17"/>
    <p:sldId id="294" r:id="rId18"/>
    <p:sldId id="302" r:id="rId19"/>
    <p:sldId id="271" r:id="rId20"/>
    <p:sldId id="272" r:id="rId21"/>
    <p:sldId id="273" r:id="rId22"/>
    <p:sldId id="274" r:id="rId23"/>
    <p:sldId id="275" r:id="rId24"/>
    <p:sldId id="305" r:id="rId25"/>
    <p:sldId id="296" r:id="rId26"/>
    <p:sldId id="304" r:id="rId27"/>
    <p:sldId id="278" r:id="rId28"/>
    <p:sldId id="306" r:id="rId29"/>
    <p:sldId id="307" r:id="rId30"/>
    <p:sldId id="308" r:id="rId31"/>
    <p:sldId id="282" r:id="rId32"/>
    <p:sldId id="297" r:id="rId33"/>
    <p:sldId id="312" r:id="rId34"/>
    <p:sldId id="303" r:id="rId35"/>
    <p:sldId id="310" r:id="rId36"/>
    <p:sldId id="295" r:id="rId37"/>
    <p:sldId id="298" r:id="rId38"/>
    <p:sldId id="279" r:id="rId39"/>
    <p:sldId id="280" r:id="rId40"/>
    <p:sldId id="285" r:id="rId41"/>
    <p:sldId id="300" r:id="rId42"/>
    <p:sldId id="287" r:id="rId43"/>
    <p:sldId id="293" r:id="rId44"/>
    <p:sldId id="309" r:id="rId45"/>
  </p:sldIdLst>
  <p:sldSz cx="18288000" cy="10287000"/>
  <p:notesSz cx="6858000" cy="9144000"/>
  <p:embeddedFontLst>
    <p:embeddedFont>
      <p:font typeface="나눔스퀘어_ac" panose="020B0600000101010101" pitchFamily="50" charset="-127"/>
      <p:regular r:id="rId47"/>
    </p:embeddedFont>
    <p:embeddedFont>
      <p:font typeface="나눔스퀘어_ac ExtraBold" panose="020B0600000101010101" pitchFamily="50" charset="-127"/>
      <p:bold r:id="rId48"/>
    </p:embeddedFont>
    <p:embeddedFont>
      <p:font typeface="나눔스퀘어_ac Light" panose="020B0600000101010101" pitchFamily="50" charset="-127"/>
      <p:regular r:id="rId49"/>
    </p:embeddedFont>
    <p:embeddedFont>
      <p:font typeface="Cambria Math" panose="02040503050406030204" pitchFamily="18" charset="0"/>
      <p:regular r:id="rId50"/>
    </p:embeddedFont>
    <p:embeddedFont>
      <p:font typeface="나눔스퀘어_ac Bold" panose="020B0600000101010101" pitchFamily="50" charset="-127"/>
      <p:bold r:id="rId51"/>
    </p:embeddedFont>
    <p:embeddedFont>
      <p:font typeface="Britannic Bold" panose="020B0903060703020204" pitchFamily="3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A21"/>
    <a:srgbClr val="FF7441"/>
    <a:srgbClr val="C12926"/>
    <a:srgbClr val="E6E6E6"/>
    <a:srgbClr val="FF3921"/>
    <a:srgbClr val="FF3A21"/>
    <a:srgbClr val="FF8B7C"/>
    <a:srgbClr val="6671FA"/>
    <a:srgbClr val="FFDD2D"/>
    <a:srgbClr val="FF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0542" autoAdjust="0"/>
  </p:normalViewPr>
  <p:slideViewPr>
    <p:cSldViewPr>
      <p:cViewPr>
        <p:scale>
          <a:sx n="50" d="100"/>
          <a:sy n="50" d="100"/>
        </p:scale>
        <p:origin x="74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08/19/2021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일사량의 경우 예측데이터가 없어 활용 불가능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태양광발전</a:t>
            </a:r>
            <a:r>
              <a:rPr lang="ko-KR" altLang="en-US" baseline="0" dirty="0" smtClean="0"/>
              <a:t> 시뮬레이션 </a:t>
            </a:r>
            <a:r>
              <a:rPr lang="en-US" altLang="ko-KR" baseline="0" dirty="0" smtClean="0"/>
              <a:t>Tool</a:t>
            </a:r>
            <a:r>
              <a:rPr lang="ko-KR" altLang="en-US" baseline="0" dirty="0" smtClean="0"/>
              <a:t>에서 일사량데이터 제공하나 유료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접근불가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164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4.png"/><Relationship Id="rId9" Type="http://schemas.openxmlformats.org/officeDocument/2006/relationships/image" Target="../media/image7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8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image" Target="../media/image110.svg"/><Relationship Id="rId42" Type="http://schemas.openxmlformats.org/officeDocument/2006/relationships/image" Target="../media/image93.png"/><Relationship Id="rId47" Type="http://schemas.openxmlformats.org/officeDocument/2006/relationships/image" Target="../media/image134.svg"/><Relationship Id="rId63" Type="http://schemas.openxmlformats.org/officeDocument/2006/relationships/image" Target="../media/image150.svg"/><Relationship Id="rId68" Type="http://schemas.openxmlformats.org/officeDocument/2006/relationships/image" Target="../media/image106.png"/><Relationship Id="rId7" Type="http://schemas.openxmlformats.org/officeDocument/2006/relationships/image" Target="../media/image96.svg"/><Relationship Id="rId2" Type="http://schemas.openxmlformats.org/officeDocument/2006/relationships/image" Target="../media/image74.png"/><Relationship Id="rId16" Type="http://schemas.openxmlformats.org/officeDocument/2006/relationships/image" Target="../media/image81.png"/><Relationship Id="rId29" Type="http://schemas.openxmlformats.org/officeDocument/2006/relationships/image" Target="../media/image118.svg"/><Relationship Id="rId11" Type="http://schemas.openxmlformats.org/officeDocument/2006/relationships/image" Target="../media/image100.svg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37" Type="http://schemas.openxmlformats.org/officeDocument/2006/relationships/image" Target="../media/image126.svg"/><Relationship Id="rId40" Type="http://schemas.openxmlformats.org/officeDocument/2006/relationships/image" Target="../media/image92.png"/><Relationship Id="rId45" Type="http://schemas.openxmlformats.org/officeDocument/2006/relationships/image" Target="../media/image132.svg"/><Relationship Id="rId53" Type="http://schemas.openxmlformats.org/officeDocument/2006/relationships/image" Target="../media/image140.svg"/><Relationship Id="rId58" Type="http://schemas.openxmlformats.org/officeDocument/2006/relationships/image" Target="../media/image101.png"/><Relationship Id="rId66" Type="http://schemas.openxmlformats.org/officeDocument/2006/relationships/image" Target="../media/image105.png"/><Relationship Id="rId5" Type="http://schemas.openxmlformats.org/officeDocument/2006/relationships/image" Target="../media/image94.svg"/><Relationship Id="rId61" Type="http://schemas.openxmlformats.org/officeDocument/2006/relationships/image" Target="../media/image148.svg"/><Relationship Id="rId19" Type="http://schemas.openxmlformats.org/officeDocument/2006/relationships/image" Target="../media/image108.svg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image" Target="../media/image116.svg"/><Relationship Id="rId30" Type="http://schemas.openxmlformats.org/officeDocument/2006/relationships/image" Target="../media/image88.png"/><Relationship Id="rId35" Type="http://schemas.openxmlformats.org/officeDocument/2006/relationships/image" Target="../media/image124.svg"/><Relationship Id="rId43" Type="http://schemas.openxmlformats.org/officeDocument/2006/relationships/image" Target="../media/image130.svg"/><Relationship Id="rId48" Type="http://schemas.openxmlformats.org/officeDocument/2006/relationships/image" Target="../media/image96.png"/><Relationship Id="rId56" Type="http://schemas.openxmlformats.org/officeDocument/2006/relationships/image" Target="../media/image100.png"/><Relationship Id="rId64" Type="http://schemas.openxmlformats.org/officeDocument/2006/relationships/image" Target="../media/image104.png"/><Relationship Id="rId69" Type="http://schemas.openxmlformats.org/officeDocument/2006/relationships/image" Target="../media/image156.svg"/><Relationship Id="rId8" Type="http://schemas.openxmlformats.org/officeDocument/2006/relationships/image" Target="../media/image77.png"/><Relationship Id="rId51" Type="http://schemas.openxmlformats.org/officeDocument/2006/relationships/image" Target="../media/image138.svg"/><Relationship Id="rId3" Type="http://schemas.openxmlformats.org/officeDocument/2006/relationships/image" Target="../media/image92.svg"/><Relationship Id="rId12" Type="http://schemas.openxmlformats.org/officeDocument/2006/relationships/image" Target="../media/image79.png"/><Relationship Id="rId17" Type="http://schemas.openxmlformats.org/officeDocument/2006/relationships/image" Target="../media/image106.svg"/><Relationship Id="rId25" Type="http://schemas.openxmlformats.org/officeDocument/2006/relationships/image" Target="../media/image114.svg"/><Relationship Id="rId33" Type="http://schemas.openxmlformats.org/officeDocument/2006/relationships/image" Target="../media/image122.svg"/><Relationship Id="rId38" Type="http://schemas.openxmlformats.org/officeDocument/2006/relationships/image" Target="../media/image2.png"/><Relationship Id="rId46" Type="http://schemas.openxmlformats.org/officeDocument/2006/relationships/image" Target="../media/image95.png"/><Relationship Id="rId59" Type="http://schemas.openxmlformats.org/officeDocument/2006/relationships/image" Target="../media/image146.svg"/><Relationship Id="rId67" Type="http://schemas.openxmlformats.org/officeDocument/2006/relationships/image" Target="../media/image154.svg"/><Relationship Id="rId20" Type="http://schemas.openxmlformats.org/officeDocument/2006/relationships/image" Target="../media/image83.png"/><Relationship Id="rId41" Type="http://schemas.openxmlformats.org/officeDocument/2006/relationships/image" Target="../media/image128.svg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5" Type="http://schemas.openxmlformats.org/officeDocument/2006/relationships/image" Target="../media/image104.svg"/><Relationship Id="rId23" Type="http://schemas.openxmlformats.org/officeDocument/2006/relationships/image" Target="../media/image112.svg"/><Relationship Id="rId28" Type="http://schemas.openxmlformats.org/officeDocument/2006/relationships/image" Target="../media/image87.png"/><Relationship Id="rId36" Type="http://schemas.openxmlformats.org/officeDocument/2006/relationships/image" Target="../media/image91.png"/><Relationship Id="rId49" Type="http://schemas.openxmlformats.org/officeDocument/2006/relationships/image" Target="../media/image136.svg"/><Relationship Id="rId57" Type="http://schemas.openxmlformats.org/officeDocument/2006/relationships/image" Target="../media/image144.svg"/><Relationship Id="rId10" Type="http://schemas.openxmlformats.org/officeDocument/2006/relationships/image" Target="../media/image78.png"/><Relationship Id="rId31" Type="http://schemas.openxmlformats.org/officeDocument/2006/relationships/image" Target="../media/image120.svg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image" Target="../media/image152.svg"/><Relationship Id="rId4" Type="http://schemas.openxmlformats.org/officeDocument/2006/relationships/image" Target="../media/image75.png"/><Relationship Id="rId9" Type="http://schemas.openxmlformats.org/officeDocument/2006/relationships/image" Target="../media/image98.svg"/><Relationship Id="rId13" Type="http://schemas.openxmlformats.org/officeDocument/2006/relationships/image" Target="../media/image102.svg"/><Relationship Id="rId18" Type="http://schemas.openxmlformats.org/officeDocument/2006/relationships/image" Target="../media/image82.png"/><Relationship Id="rId39" Type="http://schemas.openxmlformats.org/officeDocument/2006/relationships/image" Target="../media/image3.svg"/><Relationship Id="rId34" Type="http://schemas.openxmlformats.org/officeDocument/2006/relationships/image" Target="../media/image90.png"/><Relationship Id="rId50" Type="http://schemas.openxmlformats.org/officeDocument/2006/relationships/image" Target="../media/image97.png"/><Relationship Id="rId55" Type="http://schemas.openxmlformats.org/officeDocument/2006/relationships/image" Target="../media/image14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354309"/>
              </p:ext>
            </p:extLst>
          </p:nvPr>
        </p:nvGraphicFramePr>
        <p:xfrm>
          <a:off x="5105400" y="2121960"/>
          <a:ext cx="10913653" cy="569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미치는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6" y="4817170"/>
            <a:ext cx="6059282" cy="3995018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남중고도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smtClean="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02963" y="2694440"/>
            <a:ext cx="2666114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 smtClean="0">
                <a:solidFill>
                  <a:srgbClr val="FF3A21"/>
                </a:solidFill>
                <a:latin typeface="+mj-ea"/>
                <a:ea typeface="+mj-ea"/>
              </a:rPr>
              <a:t>위도</a:t>
            </a:r>
            <a:r>
              <a:rPr lang="en-US" altLang="ko-KR" sz="4800" dirty="0" smtClean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 smtClean="0">
                <a:solidFill>
                  <a:srgbClr val="FF3A21"/>
                </a:solidFill>
                <a:latin typeface="+mj-ea"/>
                <a:ea typeface="+mj-ea"/>
              </a:rPr>
              <a:t>경도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</a:t>
            </a:r>
            <a:r>
              <a:rPr lang="ko-KR" altLang="en-US" sz="1600" dirty="0" smtClean="0"/>
              <a:t>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</a:t>
            </a:r>
            <a:r>
              <a:rPr lang="ko-KR" altLang="en-US" sz="1600" dirty="0"/>
              <a:t>기후조건과 태양의 입사각 </a:t>
            </a:r>
            <a:r>
              <a:rPr lang="ko-KR" altLang="en-US" sz="1600" dirty="0"/>
              <a:t>고려 </a:t>
            </a:r>
            <a:r>
              <a:rPr lang="ko-KR" altLang="en-US" sz="1600" dirty="0"/>
              <a:t>필요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r>
              <a:rPr lang="ko-KR" altLang="en-US" dirty="0" smtClean="0"/>
              <a:t>계절에 따라 태양의 </a:t>
            </a:r>
            <a:r>
              <a:rPr lang="ko-KR" altLang="en-US" dirty="0" err="1" smtClean="0"/>
              <a:t>남중고도가</a:t>
            </a:r>
            <a:r>
              <a:rPr lang="ko-KR" altLang="en-US" dirty="0" smtClean="0"/>
              <a:t> 달라 태양광의 입사각이 변화되어 태양광 발전량 변화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404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33832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시간별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생산량 및 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고도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50B1FCF-34BA-41A3-AD83-C2A79ABB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35" y="1589409"/>
            <a:ext cx="1581150" cy="35540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7DC5248-45D6-4428-A4EC-1ED7E33B4928}"/>
              </a:ext>
            </a:extLst>
          </p:cNvPr>
          <p:cNvSpPr/>
          <p:nvPr/>
        </p:nvSpPr>
        <p:spPr>
          <a:xfrm>
            <a:off x="2421469" y="3113747"/>
            <a:ext cx="1166987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865596-0840-411B-B9DE-6E7AC7781352}"/>
              </a:ext>
            </a:extLst>
          </p:cNvPr>
          <p:cNvSpPr/>
          <p:nvPr/>
        </p:nvSpPr>
        <p:spPr>
          <a:xfrm>
            <a:off x="3962400" y="2552700"/>
            <a:ext cx="6419366" cy="160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C0A99F1-2B56-4275-B2A3-5170BA0DA02F}"/>
              </a:ext>
            </a:extLst>
          </p:cNvPr>
          <p:cNvSpPr/>
          <p:nvPr/>
        </p:nvSpPr>
        <p:spPr>
          <a:xfrm>
            <a:off x="10580290" y="2955230"/>
            <a:ext cx="1166987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776571-7093-454E-A3B6-DBFF71E6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22" y="6006427"/>
            <a:ext cx="4958381" cy="31069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B70959-78A6-4941-BCE0-FAC79704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09" y="5553529"/>
            <a:ext cx="5944430" cy="3724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C81C5C-BBF2-4720-8187-BE971D17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257" y="5498152"/>
            <a:ext cx="5944430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" name="Picture 2" descr="KASI 한국천문연구원">
            <a:extLst>
              <a:ext uri="{FF2B5EF4-FFF2-40B4-BE49-F238E27FC236}">
                <a16:creationId xmlns:a16="http://schemas.microsoft.com/office/drawing/2014/main" id="{6C1FE7E9-AD6D-6745-8A9C-CBFD522E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1294607" y="6226378"/>
            <a:ext cx="969060" cy="8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기상청 - YouTube">
            <a:extLst>
              <a:ext uri="{FF2B5EF4-FFF2-40B4-BE49-F238E27FC236}">
                <a16:creationId xmlns:a16="http://schemas.microsoft.com/office/drawing/2014/main" id="{E4A56AFD-50C5-5D40-9DBB-2F861B1E9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r="19366" b="34929"/>
          <a:stretch/>
        </p:blipFill>
        <p:spPr bwMode="auto">
          <a:xfrm>
            <a:off x="1363661" y="2986987"/>
            <a:ext cx="969060" cy="11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B6502-4B7B-564C-B936-AF24BFD0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99" y="2171708"/>
            <a:ext cx="7188663" cy="6458905"/>
          </a:xfrm>
          <a:prstGeom prst="rect">
            <a:avLst/>
          </a:prstGeom>
        </p:spPr>
      </p:pic>
      <p:sp>
        <p:nvSpPr>
          <p:cNvPr id="17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17419-A388-804A-941D-9DB39495867E}"/>
              </a:ext>
            </a:extLst>
          </p:cNvPr>
          <p:cNvSpPr/>
          <p:nvPr/>
        </p:nvSpPr>
        <p:spPr>
          <a:xfrm>
            <a:off x="2495890" y="2798095"/>
            <a:ext cx="5638800" cy="15126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간격의 예보 데이터 전처리 진행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예보별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C586C7-56C8-8044-8795-03637DFB0C67}"/>
              </a:ext>
            </a:extLst>
          </p:cNvPr>
          <p:cNvSpPr/>
          <p:nvPr/>
        </p:nvSpPr>
        <p:spPr>
          <a:xfrm>
            <a:off x="2482702" y="5992380"/>
            <a:ext cx="5638795" cy="14492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태양의 위치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추정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수리적 계산 방법으로 태양의 위치 계산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id="{55EDD1FE-425C-478A-8601-41361BCD321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826E463-2C3A-458E-948B-16EF02804DB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D65BEE7A-0D32-41BC-A188-E51AE0443589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4" name="AutoShape 8">
            <a:extLst>
              <a:ext uri="{FF2B5EF4-FFF2-40B4-BE49-F238E27FC236}">
                <a16:creationId xmlns:a16="http://schemas.microsoft.com/office/drawing/2014/main" id="{BE29F3CA-34A8-412F-A26F-E33F341BF7B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태양고도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3E2C0-61C6-4B2C-8B98-5810E631211D}"/>
              </a:ext>
            </a:extLst>
          </p:cNvPr>
          <p:cNvSpPr txBox="1"/>
          <p:nvPr/>
        </p:nvSpPr>
        <p:spPr>
          <a:xfrm>
            <a:off x="16916400" y="3966757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종속변수</a:t>
            </a:r>
            <a:r>
              <a:rPr lang="en-US" altLang="ko-KR"/>
              <a:t>(x)</a:t>
            </a:r>
            <a:r>
              <a:rPr lang="ko-KR" altLang="en-US"/>
              <a:t>에 대한 설명</a:t>
            </a:r>
            <a:endParaRPr lang="en-US" altLang="ko-KR"/>
          </a:p>
          <a:p>
            <a:r>
              <a:rPr lang="ko-KR" altLang="en-US"/>
              <a:t>ㄴ 왜 </a:t>
            </a:r>
            <a:r>
              <a:rPr lang="en-US" altLang="ko-KR"/>
              <a:t>x</a:t>
            </a:r>
            <a:r>
              <a:rPr lang="ko-KR" altLang="en-US"/>
              <a:t>를 선택했는지 </a:t>
            </a:r>
            <a:r>
              <a:rPr lang="en-US" altLang="ko-KR"/>
              <a:t>(</a:t>
            </a:r>
            <a:r>
              <a:rPr lang="ko-KR" altLang="en-US"/>
              <a:t>디테일한 설명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탐색적 데이터 분석</a:t>
            </a: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DE283EE5-B398-452A-ADFC-DD7FB264D32A}"/>
              </a:ext>
            </a:extLst>
          </p:cNvPr>
          <p:cNvGrpSpPr/>
          <p:nvPr/>
        </p:nvGrpSpPr>
        <p:grpSpPr>
          <a:xfrm>
            <a:off x="655161" y="254651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F07C0AE6-309A-4D75-9539-F8D0FD6D4E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A58BA3-263E-437E-8E5A-5D7148E0A7F0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48494-0BED-4829-BA2A-CD3F20BD5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3"/>
          <a:stretch/>
        </p:blipFill>
        <p:spPr bwMode="auto">
          <a:xfrm>
            <a:off x="604179" y="1464535"/>
            <a:ext cx="6482421" cy="77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7583650" y="439045"/>
            <a:ext cx="838200" cy="88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6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31128" y="1997352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64B1E04-B879-438B-8675-001575708F73}"/>
              </a:ext>
            </a:extLst>
          </p:cNvPr>
          <p:cNvSpPr txBox="1"/>
          <p:nvPr/>
        </p:nvSpPr>
        <p:spPr>
          <a:xfrm>
            <a:off x="604179" y="255762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b="1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b="1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b="1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반영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656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기준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시계열처럼 긴 자료를 가지고 모델링할 때 쓰임</a:t>
            </a:r>
            <a:endParaRPr lang="en-US" altLang="ko-KR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 layer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48594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52729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41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06544"/>
            <a:ext cx="5362146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27247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5417389" y="2125761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model.add(layers.Conv1D(32, 5, activation='relu',</a:t>
            </a:r>
          </a:p>
          <a:p>
            <a:r>
              <a:rPr lang="en-US" altLang="ko-KR"/>
              <a:t>                        input_shape=(None, dataset_sc.shape[-1])))</a:t>
            </a:r>
          </a:p>
          <a:p>
            <a:r>
              <a:rPr lang="en-US" altLang="ko-KR"/>
              <a:t>model.add(layers.MaxPooling1D(3))</a:t>
            </a:r>
          </a:p>
          <a:p>
            <a:r>
              <a:rPr lang="en-US" altLang="ko-KR"/>
              <a:t>model.add(layers.Conv1D(32, 5, activation='relu'))</a:t>
            </a:r>
          </a:p>
          <a:p>
            <a:r>
              <a:rPr lang="en-US" altLang="ko-KR"/>
              <a:t>model.add(layers.MaxPooling1D(3))</a:t>
            </a:r>
          </a:p>
          <a:p>
            <a:r>
              <a:rPr lang="en-US" altLang="ko-KR"/>
              <a:t>model.add(layers.Conv1D(32, 5, activation='relu'))</a:t>
            </a:r>
          </a:p>
          <a:p>
            <a:r>
              <a:rPr lang="en-US" altLang="ko-KR"/>
              <a:t>model.add(layers.GlobalMaxPooling1D())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008666" y="626353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model.add(layers.Flatten(input_shape=(lookback // step, dataset_sc.shape[-1])))</a:t>
            </a:r>
          </a:p>
          <a:p>
            <a:r>
              <a:rPr lang="en-US" altLang="ko-KR"/>
              <a:t>model.add(layers.Dense(32, activation='relu'))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291944" y="9191397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model.add(layers.GRU(32, input_shape=(None, dataset_sc.shape[-1])))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924300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537167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874808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3534756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5143500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832665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8686800" y="1638300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583786" y="221597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63183"/>
            <a:ext cx="18036146" cy="5089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AD35D-0E3C-4B96-A776-4E2A96C87A0C}"/>
              </a:ext>
            </a:extLst>
          </p:cNvPr>
          <p:cNvSpPr txBox="1"/>
          <p:nvPr/>
        </p:nvSpPr>
        <p:spPr>
          <a:xfrm>
            <a:off x="5181600" y="179070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큰 차이가 나는 부분 표시</a:t>
            </a:r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7162"/>
              </p:ext>
            </p:extLst>
          </p:nvPr>
        </p:nvGraphicFramePr>
        <p:xfrm>
          <a:off x="604179" y="1633587"/>
          <a:ext cx="17064001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743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않아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예측성이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자체가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떨어짐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 지나치게 모델이 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머신러닝 모델과 비교했을 때 연산 시간이 오래 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방법으로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0680" y="7736420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36466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방안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신재생에너지원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변화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 dirty="0"/>
              <a:t>태양광 발전량 예측 프로젝트에 참여하며 다양한 모델에 대해 고민해보고</a:t>
            </a:r>
            <a:r>
              <a:rPr lang="en-US" altLang="ko-KR" sz="1600" dirty="0"/>
              <a:t>,</a:t>
            </a:r>
            <a:r>
              <a:rPr lang="ko-KR" altLang="en-US" sz="1600" dirty="0"/>
              <a:t> 보다 깊게 학습할 수 있었던 것이 큰 소득이었습니다</a:t>
            </a:r>
            <a:r>
              <a:rPr lang="en-US" altLang="ko-KR" sz="1600" dirty="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40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01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560243" y="4242058"/>
            <a:ext cx="514491" cy="702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142177" y="4153232"/>
            <a:ext cx="879810" cy="8798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929070" y="4239763"/>
            <a:ext cx="636089" cy="6766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88988" y="4239763"/>
            <a:ext cx="704454" cy="7044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386297" y="4202926"/>
            <a:ext cx="780424" cy="7804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9368348" y="6399796"/>
            <a:ext cx="898281" cy="6745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1096446" y="6492477"/>
            <a:ext cx="971271" cy="4891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2808148" y="6512788"/>
            <a:ext cx="877933" cy="4485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4666050" y="6437987"/>
            <a:ext cx="704454" cy="5981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16435052" y="6399949"/>
            <a:ext cx="682915" cy="6742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9481656" y="8245047"/>
            <a:ext cx="671667" cy="6606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11255689" y="8257301"/>
            <a:ext cx="652785" cy="6361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12788221" y="2392725"/>
            <a:ext cx="917787" cy="6457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>
            <a:fillRect/>
          </a:stretch>
        </p:blipFill>
        <p:spPr>
          <a:xfrm>
            <a:off x="14643112" y="2402962"/>
            <a:ext cx="750331" cy="6084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>
            <a:fillRect/>
          </a:stretch>
        </p:blipFill>
        <p:spPr>
          <a:xfrm>
            <a:off x="16486334" y="2316976"/>
            <a:ext cx="580352" cy="7804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>
            <a:fillRect/>
          </a:stretch>
        </p:blipFill>
        <p:spPr>
          <a:xfrm>
            <a:off x="11191870" y="2375862"/>
            <a:ext cx="780424" cy="66265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9328378" y="2505746"/>
            <a:ext cx="978222" cy="41974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>
            <a:fillRect/>
          </a:stretch>
        </p:blipFill>
        <p:spPr>
          <a:xfrm>
            <a:off x="1121279" y="1896418"/>
            <a:ext cx="958889" cy="9588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>
            <a:fillRect/>
          </a:stretch>
        </p:blipFill>
        <p:spPr>
          <a:xfrm>
            <a:off x="880415" y="3276600"/>
            <a:ext cx="1082111" cy="10821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>
            <a:fillRect/>
          </a:stretch>
        </p:blipFill>
        <p:spPr>
          <a:xfrm>
            <a:off x="5869158" y="97204"/>
            <a:ext cx="2007245" cy="20072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>
            <a:fillRect/>
          </a:stretch>
        </p:blipFill>
        <p:spPr>
          <a:xfrm>
            <a:off x="5964822" y="6550146"/>
            <a:ext cx="1301508" cy="13015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>
            <a:fillRect/>
          </a:stretch>
        </p:blipFill>
        <p:spPr>
          <a:xfrm>
            <a:off x="5869158" y="8289461"/>
            <a:ext cx="1208016" cy="120801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rcRect/>
          <a:stretch>
            <a:fillRect/>
          </a:stretch>
        </p:blipFill>
        <p:spPr>
          <a:xfrm>
            <a:off x="3904343" y="6648450"/>
            <a:ext cx="1866900" cy="186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rcRect/>
          <a:stretch>
            <a:fillRect/>
          </a:stretch>
        </p:blipFill>
        <p:spPr>
          <a:xfrm>
            <a:off x="1028700" y="7472226"/>
            <a:ext cx="1841314" cy="178607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rcRect/>
          <a:stretch>
            <a:fillRect/>
          </a:stretch>
        </p:blipFill>
        <p:spPr>
          <a:xfrm>
            <a:off x="698373" y="4983350"/>
            <a:ext cx="1804701" cy="180470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rcRect/>
          <a:stretch>
            <a:fillRect/>
          </a:stretch>
        </p:blipFill>
        <p:spPr>
          <a:xfrm>
            <a:off x="2962374" y="3458338"/>
            <a:ext cx="2341169" cy="234116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rcRect/>
          <a:stretch>
            <a:fillRect/>
          </a:stretch>
        </p:blipFill>
        <p:spPr>
          <a:xfrm>
            <a:off x="3417975" y="1333038"/>
            <a:ext cx="1609202" cy="1542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rcRect/>
          <a:stretch>
            <a:fillRect/>
          </a:stretch>
        </p:blipFill>
        <p:spPr>
          <a:xfrm>
            <a:off x="6473166" y="3747674"/>
            <a:ext cx="1147717" cy="169092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rcRect/>
          <a:stretch>
            <a:fillRect/>
          </a:stretch>
        </p:blipFill>
        <p:spPr>
          <a:xfrm>
            <a:off x="7266330" y="2020602"/>
            <a:ext cx="1437736" cy="143773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rcRect/>
          <a:stretch>
            <a:fillRect/>
          </a:stretch>
        </p:blipFill>
        <p:spPr>
          <a:xfrm>
            <a:off x="7521378" y="5590666"/>
            <a:ext cx="1622622" cy="161856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rcRect/>
          <a:stretch>
            <a:fillRect/>
          </a:stretch>
        </p:blipFill>
        <p:spPr>
          <a:xfrm>
            <a:off x="12929070" y="7736570"/>
            <a:ext cx="1760907" cy="176090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rcRect/>
          <a:stretch>
            <a:fillRect/>
          </a:stretch>
        </p:blipFill>
        <p:spPr>
          <a:xfrm>
            <a:off x="9144000" y="173842"/>
            <a:ext cx="1507038" cy="150703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rcRect/>
          <a:stretch>
            <a:fillRect/>
          </a:stretch>
        </p:blipFill>
        <p:spPr>
          <a:xfrm>
            <a:off x="1846829" y="275181"/>
            <a:ext cx="1495735" cy="15070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rcRect/>
          <a:stretch>
            <a:fillRect/>
          </a:stretch>
        </p:blipFill>
        <p:spPr>
          <a:xfrm>
            <a:off x="15677601" y="7880012"/>
            <a:ext cx="1617466" cy="1617466"/>
          </a:xfrm>
          <a:prstGeom prst="rect">
            <a:avLst/>
          </a:prstGeom>
        </p:spPr>
      </p:pic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3902949E-5874-1247-AB2A-FD23D2AD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0426CAE7-491F-994D-9E3E-8B54A88E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7132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atin typeface="+mn-ea"/>
              </a:rPr>
              <a:t>https://facebook.github.io/prophet/docs/quick_start.html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atin typeface="+mn-ea"/>
              </a:rPr>
              <a:t>https://tessellationtech.io/facebook-prophet-tutorial-time-series-forecasting/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atin typeface="+mn-ea"/>
              </a:rPr>
              <a:t>https://sailajakarra.medium.com/facebook-prophet-for-time-series-cf26be1be274](https://sailajakarra.medium.com/facebook-prophet-for-time-series-cf26be1be274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atin typeface="+mn-ea"/>
              </a:rPr>
              <a:t>https://www.kaggle.com/robikscube/time-series-forecasting-with-prophet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500" dirty="0">
                <a:latin typeface="+mn-ea"/>
              </a:rPr>
              <a:t>https://today-1.tistory.com/41</a:t>
            </a:r>
            <a:endParaRPr lang="en-US" altLang="ko-Kore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news.joins.com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/article/24123352, 2021.08.08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me.go.kr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/home/web/board/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read.do?boardMasterId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=1&amp;boardId=1385320&amp;menuId=286, </a:t>
            </a:r>
            <a:r>
              <a:rPr lang="en-US" altLang="ko-KR" sz="1500" dirty="0">
                <a:latin typeface="+mn-ea"/>
              </a:rPr>
              <a:t>2020-07-16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https://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www.korea.kr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/news/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pressReleaseView.do?newsId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=156465045, 2021.08.05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m.solartodaymag.com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/news/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articleView.html?idxno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=10494, 2021.01.05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home.kepco.co.kr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kepco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/KO/C/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htmlView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/KOCDHP00202.do?menuCd=FN05030502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www.motie.go.kr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motie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/ne/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presse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/press2/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bbsView.do?bbs_seq_n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=163324&amp;bbs_cd_n=81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http://www.incodom.kr/LSTM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https://dgkim5360.tistory.com/entry/understanding-long-short-term-memory-lstm-kr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2020,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2021,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기상 정보를 이용한 태양광 발전량 예측 서비스 개발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2015,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 발전에 영향을 미치는 요소 분석을 통한 연간 발전량 예측 연구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n-ea"/>
              </a:rPr>
              <a:t>신동하</a:t>
            </a:r>
            <a:r>
              <a:rPr lang="en-US" altLang="ko-KR" sz="1500" dirty="0">
                <a:latin typeface="+mn-ea"/>
              </a:rPr>
              <a:t>,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김창복</a:t>
            </a:r>
            <a:r>
              <a:rPr lang="en-US" altLang="ko-KR" sz="1500" dirty="0">
                <a:latin typeface="+mn-ea"/>
              </a:rPr>
              <a:t>,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2018,</a:t>
            </a:r>
            <a:r>
              <a:rPr lang="ko-KR" altLang="en-US" sz="1500" dirty="0">
                <a:latin typeface="+mn-ea"/>
              </a:rPr>
              <a:t> </a:t>
            </a:r>
            <a:r>
              <a:rPr lang="en" altLang="ko-Kore-KR" sz="1500" dirty="0">
                <a:latin typeface="+mn-ea"/>
              </a:rPr>
              <a:t>RNN-LSTM</a:t>
            </a:r>
            <a:r>
              <a:rPr lang="ko-KR" altLang="en-US" sz="1500" dirty="0">
                <a:latin typeface="+mn-ea"/>
              </a:rPr>
              <a:t>을 이용한 태양광 발전량 단기 예측 모델 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2020,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460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7" y="4824764"/>
            <a:ext cx="18307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E4C778F-A44A-44D1-B874-59DD4332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2" y="1343201"/>
            <a:ext cx="17249507" cy="7991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2396</Words>
  <Application>Microsoft Office PowerPoint</Application>
  <PresentationFormat>사용자 지정</PresentationFormat>
  <Paragraphs>616</Paragraphs>
  <Slides>44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나눔스퀘어_ac</vt:lpstr>
      <vt:lpstr>Gungsuh</vt:lpstr>
      <vt:lpstr>Wingdings</vt:lpstr>
      <vt:lpstr>나눔스퀘어_ac ExtraBold</vt:lpstr>
      <vt:lpstr>나눔스퀘어_ac Light</vt:lpstr>
      <vt:lpstr>Cambria Math</vt:lpstr>
      <vt:lpstr>나눔스퀘어_ac Bold</vt:lpstr>
      <vt:lpstr>IBM Plex Sans KR</vt:lpstr>
      <vt:lpstr>Arial</vt:lpstr>
      <vt:lpstr>NanumSquareOTF Bold</vt:lpstr>
      <vt:lpstr>Britannic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40</cp:revision>
  <dcterms:created xsi:type="dcterms:W3CDTF">2006-08-16T00:00:00Z</dcterms:created>
  <dcterms:modified xsi:type="dcterms:W3CDTF">2021-08-19T08:27:43Z</dcterms:modified>
  <dc:identifier>DAEnQ-0vn80</dc:identifier>
</cp:coreProperties>
</file>